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77" r:id="rId3"/>
    <p:sldId id="256" r:id="rId4"/>
    <p:sldId id="264" r:id="rId5"/>
    <p:sldId id="265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199" y="665163"/>
            <a:ext cx="470816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199" y="3602038"/>
            <a:ext cx="470816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028335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86201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493301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708700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719528" y="1825625"/>
            <a:ext cx="5087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6664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977" y="765358"/>
            <a:ext cx="491667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1976" y="4589463"/>
            <a:ext cx="483547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91171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3367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12388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31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97861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7" y="260194"/>
            <a:ext cx="508791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72982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68854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86651" cy="14015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0682" y="457201"/>
            <a:ext cx="4774706" cy="5643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5866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447111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610662" y="987425"/>
            <a:ext cx="474472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01232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888" y="365125"/>
            <a:ext cx="50879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5888" y="1825625"/>
            <a:ext cx="50879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286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64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0E935E2C-B96B-4F68-A5F7-01E7B2C66988}"/>
              </a:ext>
            </a:extLst>
          </p:cNvPr>
          <p:cNvSpPr txBox="1">
            <a:spLocks/>
          </p:cNvSpPr>
          <p:nvPr/>
        </p:nvSpPr>
        <p:spPr>
          <a:xfrm>
            <a:off x="6545179" y="1203159"/>
            <a:ext cx="4796590" cy="22983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0E935E2C-B96B-4F68-A5F7-01E7B2C66988}"/>
              </a:ext>
            </a:extLst>
          </p:cNvPr>
          <p:cNvSpPr txBox="1">
            <a:spLocks/>
          </p:cNvSpPr>
          <p:nvPr/>
        </p:nvSpPr>
        <p:spPr>
          <a:xfrm>
            <a:off x="6856614" y="209756"/>
            <a:ext cx="4708525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smtClean="0"/>
              <a:t>НАЦИОНАЛЬНЫЙ ПРОЕКТ «ОБРАЗОВАНИЕ»:</a:t>
            </a:r>
            <a:endParaRPr lang="ru-RU" sz="4000" dirty="0"/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40EAB1EC-F142-499B-807D-04B3FCBA1942}"/>
              </a:ext>
            </a:extLst>
          </p:cNvPr>
          <p:cNvSpPr txBox="1">
            <a:spLocks/>
          </p:cNvSpPr>
          <p:nvPr/>
        </p:nvSpPr>
        <p:spPr>
          <a:xfrm>
            <a:off x="6745293" y="3188609"/>
            <a:ext cx="4708161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К 2024 году не менее 70% </a:t>
            </a:r>
            <a:r>
              <a:rPr lang="ru-RU" sz="2400" dirty="0" smtClean="0"/>
              <a:t>обучающихся и педагогических работников общеобразовательных организаций должны быть вовлечены в различные формы наставничества и сопровождения </a:t>
            </a:r>
          </a:p>
          <a:p>
            <a:pPr marL="0" indent="0" algn="r">
              <a:buNone/>
            </a:pPr>
            <a:r>
              <a:rPr lang="ru-RU" sz="1700" dirty="0" smtClean="0"/>
              <a:t>(целевой показатель Федерального проекта «Современная школа»)</a:t>
            </a:r>
            <a:endParaRPr lang="ru-RU" sz="1700" b="1" u="sng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66F475-1353-4F7D-9BCA-879F3E78F6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66" y="376136"/>
            <a:ext cx="584633" cy="6463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/>
          <a:srcRect l="59097"/>
          <a:stretch/>
        </p:blipFill>
        <p:spPr>
          <a:xfrm>
            <a:off x="3799061" y="1694144"/>
            <a:ext cx="1823464" cy="2304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7943" y="7502952"/>
            <a:ext cx="1220901" cy="170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Для качественной печати: текущая страница в формате TIF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80" y="1397237"/>
            <a:ext cx="3177781" cy="4493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470226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0E935E2C-B96B-4F68-A5F7-01E7B2C66988}"/>
              </a:ext>
            </a:extLst>
          </p:cNvPr>
          <p:cNvSpPr txBox="1">
            <a:spLocks/>
          </p:cNvSpPr>
          <p:nvPr/>
        </p:nvSpPr>
        <p:spPr>
          <a:xfrm>
            <a:off x="6545179" y="1203159"/>
            <a:ext cx="4796590" cy="22983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0E935E2C-B96B-4F68-A5F7-01E7B2C66988}"/>
              </a:ext>
            </a:extLst>
          </p:cNvPr>
          <p:cNvSpPr txBox="1">
            <a:spLocks/>
          </p:cNvSpPr>
          <p:nvPr/>
        </p:nvSpPr>
        <p:spPr>
          <a:xfrm>
            <a:off x="6745293" y="591528"/>
            <a:ext cx="4708525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НАЦИОНАЛЬНЫЙ ПРОЕКТ «ОБРАЗОВАНИЕ»:</a:t>
            </a:r>
            <a:endParaRPr lang="ru-RU" sz="4000" dirty="0"/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40EAB1EC-F142-499B-807D-04B3FCBA1942}"/>
              </a:ext>
            </a:extLst>
          </p:cNvPr>
          <p:cNvSpPr txBox="1">
            <a:spLocks/>
          </p:cNvSpPr>
          <p:nvPr/>
        </p:nvSpPr>
        <p:spPr>
          <a:xfrm>
            <a:off x="6745657" y="3561516"/>
            <a:ext cx="4708161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К 2024 году не менее 70% </a:t>
            </a:r>
            <a:r>
              <a:rPr lang="ru-RU" sz="2400" dirty="0" smtClean="0"/>
              <a:t>обучающихся и педагогических работников общеобразовательных организаций должны быть вовлечены в различные формы наставничества и сопровождения </a:t>
            </a:r>
          </a:p>
          <a:p>
            <a:pPr marL="0" indent="0" algn="r">
              <a:buNone/>
            </a:pPr>
            <a:r>
              <a:rPr lang="ru-RU" sz="1700" dirty="0" smtClean="0"/>
              <a:t>(целевой показатель Федерального проекта «Современная школа»)</a:t>
            </a:r>
            <a:endParaRPr lang="ru-RU" sz="1700" b="1" u="sng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77943" y="7502952"/>
            <a:ext cx="1220901" cy="170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962527" y="292733"/>
            <a:ext cx="4138864" cy="1820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3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возрождения института Наставничества</a:t>
            </a:r>
            <a:r>
              <a:rPr lang="ru-RU" sz="1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2018 году утвержден национальный проект «Образование». Одна из ведущих ролей в его реализации, включая федеральные  проекты «Современная школа», «Успех каждого ребенка», «Учитель будущего», «Социальные лифты для каждого», «Молодые профессионалы», отведена </a:t>
            </a:r>
            <a:r>
              <a:rPr lang="ru-RU" sz="13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целевой модели наставничества</a:t>
            </a:r>
            <a:r>
              <a:rPr lang="ru-RU" sz="13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ru-RU" sz="13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Утверждена распоряжением Министерства просвещения Российской Федерации от 25.12.2019 г. № Р-145.</a:t>
            </a:r>
            <a:endParaRPr lang="ru-RU" sz="13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ru-RU" sz="1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23.01.2020 года Министерство просвещения РФ опубликовало </a:t>
            </a:r>
            <a:r>
              <a:rPr lang="ru-RU" sz="13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Письмо № МР – 42/02 о внедрении целевой модели наставничества в образовательных организациях Российской Федерации</a:t>
            </a:r>
            <a:r>
              <a:rPr lang="ru-RU" sz="1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1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Внедрение программ наставничества в образовательные организации России обеспечит системность и преемственность наставнических отношений.</a:t>
            </a:r>
          </a:p>
          <a:p>
            <a:pPr marL="0" indent="0" algn="ctr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13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Наставничество – образовательный процесс на рабочем месте!</a:t>
            </a:r>
            <a:endParaRPr lang="ru-RU" sz="1300" dirty="0"/>
          </a:p>
        </p:txBody>
      </p:sp>
      <p:sp>
        <p:nvSpPr>
          <p:cNvPr id="2" name="Выгнутая вправо стрелка 1"/>
          <p:cNvSpPr/>
          <p:nvPr/>
        </p:nvSpPr>
        <p:spPr>
          <a:xfrm>
            <a:off x="3753852" y="2352322"/>
            <a:ext cx="336884" cy="354391"/>
          </a:xfrm>
          <a:prstGeom prst="curved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3753851" y="3147094"/>
            <a:ext cx="336884" cy="354391"/>
          </a:xfrm>
          <a:prstGeom prst="curved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379436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63895" y="1447971"/>
            <a:ext cx="46842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Технология наставничества выступает в качестве ключевого элемента новой динамичной методической системы, обеспечивающей возможности для своевременной адаптации педагогов к меняющимся </a:t>
            </a:r>
            <a:r>
              <a:rPr lang="ru-RU" sz="2400" dirty="0" smtClean="0"/>
              <a:t>условиям. </a:t>
            </a:r>
            <a:endParaRPr lang="ru-RU" sz="24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0967"/>
          <a:stretch/>
        </p:blipFill>
        <p:spPr>
          <a:xfrm>
            <a:off x="6583681" y="498913"/>
            <a:ext cx="4813360" cy="58437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</p:pic>
    </p:spTree>
    <p:extLst>
      <p:ext uri="{BB962C8B-B14F-4D97-AF65-F5344CB8AC3E}">
        <p14:creationId xmlns=""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BB7F1C9-CF22-4406-8451-26781E7763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86" t="15353" r="932" b="8283"/>
          <a:stretch/>
        </p:blipFill>
        <p:spPr>
          <a:xfrm>
            <a:off x="6599501" y="1239974"/>
            <a:ext cx="4909615" cy="3189945"/>
          </a:xfrm>
          <a:prstGeom prst="rect">
            <a:avLst/>
          </a:prstGeom>
        </p:spPr>
      </p:pic>
      <p:sp>
        <p:nvSpPr>
          <p:cNvPr id="8" name="Заголовок 8">
            <a:extLst>
              <a:ext uri="{FF2B5EF4-FFF2-40B4-BE49-F238E27FC236}">
                <a16:creationId xmlns="" xmlns:a16="http://schemas.microsoft.com/office/drawing/2014/main" id="{58940869-F9B8-4323-9958-B04C86AE45C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73682" y="660228"/>
            <a:ext cx="4400423" cy="5189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Многие реформы не привели к ожидаемым улучшениям потому, что не оказали достаточного внимания </a:t>
            </a: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учителю (педагогу)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Качество системы </a:t>
            </a:r>
            <a:r>
              <a:rPr lang="ru-RU" sz="1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не может быть выше качества работающих в ней учителей (педагогов)</a:t>
            </a:r>
            <a:r>
              <a:rPr lang="ru-RU" sz="16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Для всего педагогического сообщества важны сформированная  мотивация и </a:t>
            </a: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усилия в преодолении собственных  профессиональных барьеров и затруднений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уход  от устоявшихся стереотипов педагогической деятельности, овладение эффективными технологиями и способами профессиональной самореализации  и самоактуализации, приобретение способностей к само- и </a:t>
            </a: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взаимообучению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самоорганизации и  саморазвитию.</a:t>
            </a:r>
            <a:r>
              <a:rPr lang="ru-RU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Это поможет не только поднять их профессиональный уровень, но и  повысит рейтинг образования в обществе. 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073835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7"/>
          <p:cNvSpPr txBox="1">
            <a:spLocks/>
          </p:cNvSpPr>
          <p:nvPr/>
        </p:nvSpPr>
        <p:spPr>
          <a:xfrm>
            <a:off x="941271" y="2875020"/>
            <a:ext cx="4586651" cy="286232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002060"/>
                </a:solidFill>
              </a:rPr>
              <a:t>НАСТАВНИЧЕСТВО - СТРАТЕГИЯ НЕПРЕРЫВНОГО РАЗВИТИЯ ПЕДАГОГА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678778" y="625642"/>
            <a:ext cx="770021" cy="77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41271" y="625642"/>
            <a:ext cx="458665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</a:rPr>
              <a:t>Стратегия развития общего образования: повышение качества образовательных результатов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079240" y="2318413"/>
            <a:ext cx="310710" cy="6284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74201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ание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листание 1" id="{6EB41901-E906-4F5D-92CE-8CC78677F874}" vid="{66B04ABB-2228-4FAF-99D5-43E267AA4B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листание 1</Template>
  <TotalTime>173</TotalTime>
  <Words>264</Words>
  <Application>Microsoft Office PowerPoint</Application>
  <PresentationFormat>Произвольный</PresentationFormat>
  <Paragraphs>24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листание 1</vt:lpstr>
      <vt:lpstr>Слайд 1</vt:lpstr>
      <vt:lpstr>Слайд 2</vt:lpstr>
      <vt:lpstr>Слайд 3</vt:lpstr>
      <vt:lpstr>Многие реформы не привели к ожидаемым улучшениям потому, что не оказали достаточного внимания учителю (педагогу).   Качество системы образования не может быть выше качества работающих в ней учителей (педагогов).   Для всего педагогического сообщества важны сформированная  мотивация и усилия в преодолении собственных  профессиональных барьеров и затруднений, уход  от устоявшихся стереотипов педагогической деятельности, овладение эффективными технологиями и способами профессиональной самореализации  и самоактуализации, приобретение способностей к само- и взаимообучению, самоорганизации и  саморазвитию.   Это поможет не только поднять их профессиональный уровень, но и  повысит рейтинг образования в обществе. </vt:lpstr>
      <vt:lpstr>Слайд 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123</cp:lastModifiedBy>
  <cp:revision>27</cp:revision>
  <dcterms:created xsi:type="dcterms:W3CDTF">2016-11-15T09:14:47Z</dcterms:created>
  <dcterms:modified xsi:type="dcterms:W3CDTF">2023-04-02T12:10:08Z</dcterms:modified>
</cp:coreProperties>
</file>